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D6E07D-6113-4ADD-B95F-6AB61C89140F}">
  <a:tblStyle styleId="{CDD6E07D-6113-4ADD-B95F-6AB61C891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3527"/>
    <p:restoredTop sz="94683"/>
  </p:normalViewPr>
  <p:slideViewPr>
    <p:cSldViewPr snapToGrid="0">
      <p:cViewPr>
        <p:scale>
          <a:sx n="76" d="100"/>
          <a:sy n="76" d="100"/>
        </p:scale>
        <p:origin x="80" y="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;n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921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it-IT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95" name="Google Shape;95;p1:notes"/>
          <p:cNvSpPr txBox="1"/>
          <p:nvPr/>
        </p:nvSpPr>
        <p:spPr>
          <a:xfrm>
            <a:off x="3884612" y="8685212"/>
            <a:ext cx="2965450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00" tIns="44275" rIns="88200" bIns="4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it-IT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96" name="Google Shape;96;p1:notes"/>
          <p:cNvSpPr txBox="1"/>
          <p:nvPr/>
        </p:nvSpPr>
        <p:spPr>
          <a:xfrm>
            <a:off x="1104900" y="612775"/>
            <a:ext cx="4416425" cy="3063875"/>
          </a:xfrm>
          <a:prstGeom prst="rect">
            <a:avLst/>
          </a:prstGeom>
          <a:solidFill>
            <a:srgbClr val="FFFFFF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:notes"/>
          <p:cNvSpPr txBox="1"/>
          <p:nvPr/>
        </p:nvSpPr>
        <p:spPr>
          <a:xfrm>
            <a:off x="685800" y="4343400"/>
            <a:ext cx="5481637" cy="41132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53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83d682c8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983d682c8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50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83df5b305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983df5b305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883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9e94ba5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99e94ba51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07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8b9b8977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98b9b8977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63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6aca02a1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6aca02a1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996aca02a1_3_6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0300" cy="4557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20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8b9b8977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98b9b8977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283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8b9b8977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98b9b8977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9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9e94ba5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99e94ba5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600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83df5b30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83df5b30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983df5b305_1_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0300" cy="4557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78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8b9b8977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98b9b8977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73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c878e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23c878e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906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83df5b30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983df5b30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430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83df5b30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983df5b30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092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83df5b305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983df5b305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4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83df5b30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983df5b30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531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83df5b305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983df5b305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042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848618b1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9848618b1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236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848618b1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9848618b1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394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851b2f36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9851b2f36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0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9e94ba5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99e94ba5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8b9b8977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8b9b8977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613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83d682c8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83d682c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4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3d682c8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983d682c8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48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83d682c8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983d682c8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43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83df5b305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983df5b305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86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3d682c8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983d682c8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5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6781800" y="6096000"/>
            <a:ext cx="1903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rot="5400000">
            <a:off x="4732338" y="2171700"/>
            <a:ext cx="584993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 rot="5400000">
            <a:off x="542132" y="189707"/>
            <a:ext cx="584993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4375" cy="822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0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3"/>
          <p:cNvGrpSpPr/>
          <p:nvPr/>
        </p:nvGrpSpPr>
        <p:grpSpPr>
          <a:xfrm>
            <a:off x="0" y="6096000"/>
            <a:ext cx="9142412" cy="760412"/>
            <a:chOff x="0" y="3840"/>
            <a:chExt cx="5759" cy="479"/>
          </a:xfrm>
        </p:grpSpPr>
        <p:sp>
          <p:nvSpPr>
            <p:cNvPr id="76" name="Google Shape;76;p13"/>
            <p:cNvSpPr txBox="1"/>
            <p:nvPr/>
          </p:nvSpPr>
          <p:spPr>
            <a:xfrm>
              <a:off x="0" y="3984"/>
              <a:ext cx="5759" cy="335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 txBox="1"/>
            <p:nvPr/>
          </p:nvSpPr>
          <p:spPr>
            <a:xfrm>
              <a:off x="768" y="3840"/>
              <a:ext cx="4991" cy="479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3"/>
          <p:cNvSpPr txBox="1"/>
          <p:nvPr/>
        </p:nvSpPr>
        <p:spPr>
          <a:xfrm>
            <a:off x="1219200" y="6165850"/>
            <a:ext cx="75295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116012" y="331787"/>
            <a:ext cx="7558087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8087" cy="411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‹n.›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9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-66400" y="795825"/>
            <a:ext cx="9354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it-IT" sz="3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COVID-19 SCAN DETECTION USING CNN 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36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36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	</a:t>
            </a:r>
            <a:endParaRPr sz="36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36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		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36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				Medical Robotics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36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36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-787" y="2759075"/>
            <a:ext cx="9145587" cy="4098925"/>
            <a:chOff x="0" y="1738"/>
            <a:chExt cx="5761" cy="2582"/>
          </a:xfrm>
        </p:grpSpPr>
        <p:pic>
          <p:nvPicPr>
            <p:cNvPr id="104" name="Google Shape;104;p16" descr="Fondin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6" descr="logo +marchi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6" descr="fasci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6"/>
          <p:cNvSpPr txBox="1"/>
          <p:nvPr/>
        </p:nvSpPr>
        <p:spPr>
          <a:xfrm>
            <a:off x="232175" y="2308212"/>
            <a:ext cx="89883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24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24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	Vision and Perce</a:t>
            </a:r>
            <a:r>
              <a:rPr lang="it-IT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ption course - Project presentation</a:t>
            </a:r>
            <a:endParaRPr sz="24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24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		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2400" i="0" u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2400" i="0" u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				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83100" y="5241875"/>
            <a:ext cx="25014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it-IT" sz="3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Flavio Lorenzi</a:t>
            </a:r>
            <a:endParaRPr sz="3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880975" y="5241875"/>
            <a:ext cx="3168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it-IT" sz="3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Nicolò Mantovani</a:t>
            </a:r>
            <a:endParaRPr sz="3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955350" y="5241875"/>
            <a:ext cx="28485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it-IT" sz="3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Michele Ciciolla</a:t>
            </a:r>
            <a:endParaRPr sz="3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2100" cy="363600"/>
          </a:xfrm>
          <a:prstGeom prst="rect">
            <a:avLst/>
          </a:prstGeom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379425" y="120825"/>
            <a:ext cx="867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Chosen Dataset (2)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242" name="Google Shape;242;p25"/>
          <p:cNvSpPr txBox="1"/>
          <p:nvPr/>
        </p:nvSpPr>
        <p:spPr>
          <a:xfrm>
            <a:off x="3481700" y="1995700"/>
            <a:ext cx="4827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We obtained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1140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images from the initial dataset of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184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after the data augmentation phase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50" y="1750375"/>
            <a:ext cx="1128150" cy="11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25" y="3748700"/>
            <a:ext cx="2256301" cy="11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3594825" y="3530225"/>
            <a:ext cx="5463600" cy="15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rotation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= (few degrees) </a:t>
            </a:r>
            <a:r>
              <a:rPr lang="it-IT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size preserving rotation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flip_left_right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= mirroring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centered crop 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contrast jitter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= contrast alteration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961275" y="3377150"/>
            <a:ext cx="1258075" cy="12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Chosen Dataset ()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" y="1336350"/>
            <a:ext cx="4503954" cy="4428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5245450" y="2366051"/>
            <a:ext cx="2829900" cy="2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pros: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community effort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sharing is caring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cons: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few images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overfitting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need doctors supervision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2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1068598" y="301050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How the presentation is organized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267" name="Google Shape;267;p27"/>
          <p:cNvSpPr txBox="1"/>
          <p:nvPr/>
        </p:nvSpPr>
        <p:spPr>
          <a:xfrm>
            <a:off x="2700450" y="1878125"/>
            <a:ext cx="57009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 1 - The Chosen Dataset &amp; Background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Section 2 - The PreTrained CNN Network - ResNet101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 3 - Our custom CNN Network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525800" y="1678925"/>
            <a:ext cx="761999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525" y="2726588"/>
            <a:ext cx="720275" cy="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5">
            <a:alphaModFix amt="31000"/>
          </a:blip>
          <a:stretch>
            <a:fillRect/>
          </a:stretch>
        </p:blipFill>
        <p:spPr>
          <a:xfrm>
            <a:off x="1567513" y="3732525"/>
            <a:ext cx="720275" cy="7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-303525" y="101850"/>
            <a:ext cx="9988200" cy="1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2 - The PreTrained CNN Network - ResNet101 (1)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280" name="Google Shape;280;p28"/>
          <p:cNvSpPr txBox="1"/>
          <p:nvPr/>
        </p:nvSpPr>
        <p:spPr>
          <a:xfrm>
            <a:off x="359225" y="1692575"/>
            <a:ext cx="3180600" cy="19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Lora"/>
                <a:ea typeface="Lora"/>
                <a:cs typeface="Lora"/>
                <a:sym typeface="Lora"/>
              </a:rPr>
              <a:t>Traditional Machine Learning</a:t>
            </a:r>
            <a:r>
              <a:rPr lang="it-IT" sz="1500" b="1">
                <a:latin typeface="Lora"/>
                <a:ea typeface="Lora"/>
                <a:cs typeface="Lora"/>
                <a:sym typeface="Lora"/>
              </a:rPr>
              <a:t>                                            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 	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Isolated		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Single Task Learning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Knowledge not accumulated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5841325" y="1630575"/>
            <a:ext cx="2480100" cy="19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Lora"/>
                <a:ea typeface="Lora"/>
                <a:cs typeface="Lora"/>
                <a:sym typeface="Lora"/>
              </a:rPr>
              <a:t>Transfer Learning</a:t>
            </a:r>
            <a:endParaRPr sz="1600"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Learning relies on previously learned 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Learning process faster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More accurate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Less train data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0" y="3824075"/>
            <a:ext cx="8271774" cy="21539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13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4282800" y="2427275"/>
            <a:ext cx="427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 Regular"/>
                <a:ea typeface="Lora Regular"/>
                <a:cs typeface="Lora Regular"/>
                <a:sym typeface="Lora Regular"/>
              </a:rPr>
              <a:t>vs</a:t>
            </a:r>
            <a:endParaRPr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14</a:t>
            </a:fld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-303525" y="101850"/>
            <a:ext cx="9988200" cy="1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2 - The PreTrained CNN Network - ResNet101 (1)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297275" y="2291700"/>
            <a:ext cx="2976900" cy="2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b="1" i="1">
                <a:latin typeface="Lora"/>
                <a:ea typeface="Lora"/>
                <a:cs typeface="Lora"/>
                <a:sym typeface="Lora"/>
              </a:rPr>
              <a:t>“Depth Revolution”</a:t>
            </a: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b="1" i="1">
                <a:latin typeface="Lora"/>
                <a:ea typeface="Lora"/>
                <a:cs typeface="Lora"/>
                <a:sym typeface="Lora"/>
              </a:rPr>
              <a:t>Vanishing/exploding gradient</a:t>
            </a: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b="1" i="1">
                <a:latin typeface="Lora"/>
                <a:ea typeface="Lora"/>
                <a:cs typeface="Lora"/>
                <a:sym typeface="Lora"/>
              </a:rPr>
              <a:t>Residual Network:</a:t>
            </a: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Identity Mapping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One projection, other identity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All projections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b="1" i="1">
                <a:latin typeface="Lora"/>
                <a:ea typeface="Lora"/>
                <a:cs typeface="Lora"/>
                <a:sym typeface="Lora"/>
              </a:rPr>
              <a:t>Bottleneck design</a:t>
            </a: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75" y="1952200"/>
            <a:ext cx="4794600" cy="37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122800" y="4706000"/>
            <a:ext cx="138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H(x) = F(x)+x</a:t>
            </a:r>
            <a:endParaRPr b="1"/>
          </a:p>
        </p:txBody>
      </p:sp>
      <p:sp>
        <p:nvSpPr>
          <p:cNvPr id="295" name="Google Shape;295;p29"/>
          <p:cNvSpPr txBox="1"/>
          <p:nvPr/>
        </p:nvSpPr>
        <p:spPr>
          <a:xfrm>
            <a:off x="5190150" y="3429000"/>
            <a:ext cx="1069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Verdana"/>
                <a:ea typeface="Verdana"/>
                <a:cs typeface="Verdana"/>
                <a:sym typeface="Verdana"/>
              </a:rPr>
              <a:t>x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Verdana"/>
                <a:ea typeface="Verdana"/>
                <a:cs typeface="Verdana"/>
                <a:sym typeface="Verdana"/>
              </a:rPr>
              <a:t>identity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4201200" y="2296450"/>
            <a:ext cx="37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Verdana"/>
                <a:ea typeface="Verdana"/>
                <a:cs typeface="Verdana"/>
                <a:sym typeface="Verdana"/>
              </a:rPr>
              <a:t>x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274175" y="3429000"/>
            <a:ext cx="6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Verdana"/>
                <a:ea typeface="Verdana"/>
                <a:cs typeface="Verdana"/>
                <a:sym typeface="Verdana"/>
              </a:rPr>
              <a:t>F(x)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/>
          </p:nvPr>
        </p:nvSpPr>
        <p:spPr>
          <a:xfrm>
            <a:off x="-142300" y="94775"/>
            <a:ext cx="992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2 - The PreTrained CNN Network - ResNet101 (2)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00" y="3679350"/>
            <a:ext cx="8614325" cy="22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320788" y="1484400"/>
            <a:ext cx="3606000" cy="18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i="1">
                <a:latin typeface="Lora"/>
                <a:ea typeface="Lora"/>
                <a:cs typeface="Lora"/>
                <a:sym typeface="Lora"/>
              </a:rPr>
              <a:t>Hyperparameters:</a:t>
            </a:r>
            <a:endParaRPr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i="1">
                <a:latin typeface="Lora"/>
                <a:ea typeface="Lora"/>
                <a:cs typeface="Lora"/>
                <a:sym typeface="Lora"/>
              </a:rPr>
              <a:t>Epochs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            </a:t>
            </a:r>
            <a:r>
              <a:rPr lang="it-IT" i="1"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   50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i="1">
                <a:latin typeface="Lora"/>
                <a:ea typeface="Lora"/>
                <a:cs typeface="Lora"/>
                <a:sym typeface="Lora"/>
              </a:rPr>
              <a:t>Batch_size      :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   64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i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Optimizer       :   </a:t>
            </a:r>
            <a:r>
              <a:rPr lang="it-IT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SGD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it-IT" i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Learning rate </a:t>
            </a:r>
            <a:r>
              <a:rPr lang="it-IT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   10^-3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i="1">
                <a:latin typeface="Lora"/>
                <a:ea typeface="Lora"/>
                <a:cs typeface="Lora"/>
                <a:sym typeface="Lora"/>
              </a:rPr>
              <a:t>Loss                 :  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CrossEntropy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it-IT" i="1">
                <a:latin typeface="Lora"/>
                <a:ea typeface="Lora"/>
                <a:cs typeface="Lora"/>
                <a:sym typeface="Lora"/>
              </a:rPr>
              <a:t>Momentum: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       0.9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15</a:t>
            </a:fld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600" y="1484400"/>
            <a:ext cx="4336925" cy="20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-142300" y="94775"/>
            <a:ext cx="992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2 - The PreTrained CNN Network - ResNet101 (3)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318" name="Google Shape;318;p31"/>
          <p:cNvSpPr txBox="1"/>
          <p:nvPr/>
        </p:nvSpPr>
        <p:spPr>
          <a:xfrm>
            <a:off x="6376525" y="4664063"/>
            <a:ext cx="1603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sensitivity :  0.98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specificity :  0.92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accuracy :    0.95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f1_score :  0.9514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5" y="855250"/>
            <a:ext cx="717500" cy="71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p31"/>
          <p:cNvGraphicFramePr/>
          <p:nvPr/>
        </p:nvGraphicFramePr>
        <p:xfrm>
          <a:off x="318963" y="1865288"/>
          <a:ext cx="4723425" cy="3581280"/>
        </p:xfrm>
        <a:graphic>
          <a:graphicData uri="http://schemas.openxmlformats.org/drawingml/2006/table">
            <a:tbl>
              <a:tblPr>
                <a:noFill/>
                <a:tableStyleId>{CDD6E07D-6113-4ADD-B95F-6AB61C89140F}</a:tableStyleId>
              </a:tblPr>
              <a:tblGrid>
                <a:gridCol w="784375"/>
                <a:gridCol w="717325"/>
                <a:gridCol w="1026400"/>
                <a:gridCol w="1096375"/>
                <a:gridCol w="1098950"/>
              </a:tblGrid>
              <a:tr h="90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 ROTATION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CONTRAST JITTER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CONTRAST JITTER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CROP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SENSITIVITY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(TP/P)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0.785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SPECIFICITY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(TN/N)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2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   ACCURACY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(TP+TN)/(TOT)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0.845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0.872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0.905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0.945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249" y="1175225"/>
            <a:ext cx="3931750" cy="3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/>
          <p:nvPr/>
        </p:nvSpPr>
        <p:spPr>
          <a:xfrm>
            <a:off x="7086025" y="4206875"/>
            <a:ext cx="1842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1068598" y="301050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How the presentation is organized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332" name="Google Shape;332;p32"/>
          <p:cNvSpPr txBox="1"/>
          <p:nvPr/>
        </p:nvSpPr>
        <p:spPr>
          <a:xfrm>
            <a:off x="2700450" y="1878125"/>
            <a:ext cx="57009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 1 - The Chosen Dataset &amp; Background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2 - The PreTrained CNN Network - ResNet101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Section 3 - Our custom CNN Network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25800" y="1678925"/>
            <a:ext cx="761999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67525" y="2726588"/>
            <a:ext cx="720275" cy="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513" y="3732525"/>
            <a:ext cx="720275" cy="7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1116026" y="409575"/>
            <a:ext cx="8028000" cy="5049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(1)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 txBox="1">
            <a:spLocks noGrp="1"/>
          </p:cNvSpPr>
          <p:nvPr>
            <p:ph type="body" idx="1"/>
          </p:nvPr>
        </p:nvSpPr>
        <p:spPr>
          <a:xfrm>
            <a:off x="123075" y="1172000"/>
            <a:ext cx="2444100" cy="21513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it-IT" sz="1800" b="1">
                <a:latin typeface="Lora"/>
                <a:ea typeface="Lora"/>
                <a:cs typeface="Lora"/>
                <a:sym typeface="Lora"/>
              </a:rPr>
              <a:t>Major issues due to the small dataset:</a:t>
            </a:r>
            <a:endParaRPr sz="1800" b="1">
              <a:latin typeface="Lora"/>
              <a:ea typeface="Lora"/>
              <a:cs typeface="Lora"/>
              <a:sym typeface="Lora"/>
            </a:endParaRPr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1800" b="1"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50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it-IT" sz="1500">
                <a:latin typeface="Lora"/>
                <a:ea typeface="Lora"/>
                <a:cs typeface="Lora"/>
                <a:sym typeface="Lora"/>
              </a:rPr>
              <a:t>Overfitting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it-IT" sz="1500">
                <a:latin typeface="Lora"/>
                <a:ea typeface="Lora"/>
                <a:cs typeface="Lora"/>
                <a:sym typeface="Lora"/>
              </a:rPr>
              <a:t>Vanishing gradient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it-IT" sz="1500">
                <a:latin typeface="Lora"/>
                <a:ea typeface="Lora"/>
                <a:cs typeface="Lora"/>
                <a:sym typeface="Lora"/>
              </a:rPr>
              <a:t>Oscillations in both training and testing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body" idx="2"/>
          </p:nvPr>
        </p:nvSpPr>
        <p:spPr>
          <a:xfrm>
            <a:off x="215925" y="3923000"/>
            <a:ext cx="2258400" cy="1795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it-IT" sz="1800" b="1">
                <a:latin typeface="Lora"/>
                <a:ea typeface="Lora"/>
                <a:cs typeface="Lora"/>
                <a:sym typeface="Lora"/>
              </a:rPr>
              <a:t>Solutions adopted:</a:t>
            </a:r>
            <a:endParaRPr sz="1800" b="1">
              <a:latin typeface="Lora"/>
              <a:ea typeface="Lora"/>
              <a:cs typeface="Lora"/>
              <a:sym typeface="Lora"/>
            </a:endParaRPr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-"/>
            </a:pPr>
            <a:r>
              <a:rPr lang="it-IT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Batch normalization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-"/>
            </a:pPr>
            <a:r>
              <a:rPr lang="it-IT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L2 weight decay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-"/>
            </a:pPr>
            <a:r>
              <a:rPr lang="it-IT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Dropout</a:t>
            </a:r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3308125" y="1112075"/>
            <a:ext cx="6002400" cy="4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model = tf.keras.Sequential([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data_augmentation,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layers.experimental.preprocessing.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Rescaling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(1./255)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Conv2D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16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padding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’valid’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activation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’relu’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),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MaxPooling2D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( 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) ),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#stride default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BatchNormalization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momentum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0.8</a:t>
            </a: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),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Conv2D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32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padding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’same’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activation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’relu’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MaxPooling2D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 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),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#stride default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BatchNormalization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momentum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0.8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Conv2D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64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padding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’same’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activation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’relu’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MaxPooling2D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 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),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#stride default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BatchNormalization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momentum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0.8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Conv2D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128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padding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’same’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activation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’relu’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MaxPooling2D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 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),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#stride default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BatchNormalization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momentum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0.8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Dropout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0.5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Flatten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(),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Dense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256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it-IT" sz="120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activation</a:t>
            </a:r>
            <a:r>
              <a:rPr lang="it-IT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it-IT" sz="1200">
                <a:solidFill>
                  <a:srgbClr val="B8B833"/>
                </a:solidFill>
                <a:latin typeface="Verdana"/>
                <a:ea typeface="Verdana"/>
                <a:cs typeface="Verdana"/>
                <a:sym typeface="Verdana"/>
              </a:rPr>
              <a:t>’relu’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#First FC layers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layers.</a:t>
            </a:r>
            <a:r>
              <a:rPr lang="it-IT" sz="12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Dense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it-IT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                             </a:t>
            </a:r>
            <a:r>
              <a:rPr lang="it-IT" sz="12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#second FC. 2 is our #classes</a:t>
            </a:r>
            <a:endParaRPr sz="120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])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                               </a:t>
            </a:r>
            <a:endParaRPr sz="120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(2)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356" name="Google Shape;356;p34"/>
          <p:cNvSpPr txBox="1"/>
          <p:nvPr/>
        </p:nvSpPr>
        <p:spPr>
          <a:xfrm>
            <a:off x="2487900" y="1174863"/>
            <a:ext cx="41682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b="1" dirty="0" err="1">
                <a:latin typeface="Lora"/>
                <a:ea typeface="Lora"/>
                <a:cs typeface="Lora"/>
                <a:sym typeface="Lora"/>
              </a:rPr>
              <a:t>Loss</a:t>
            </a:r>
            <a:r>
              <a:rPr lang="it-IT" sz="1900" b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900" b="1" dirty="0" err="1">
                <a:latin typeface="Lora"/>
                <a:ea typeface="Lora"/>
                <a:cs typeface="Lora"/>
                <a:sym typeface="Lora"/>
              </a:rPr>
              <a:t>function</a:t>
            </a:r>
            <a:r>
              <a:rPr lang="it-IT" sz="19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900" dirty="0" err="1">
                <a:latin typeface="Lora"/>
                <a:ea typeface="Lora"/>
                <a:cs typeface="Lora"/>
                <a:sym typeface="Lora"/>
              </a:rPr>
              <a:t>experiments</a:t>
            </a:r>
            <a:r>
              <a:rPr lang="it-IT" sz="1900" dirty="0">
                <a:latin typeface="Lora"/>
                <a:ea typeface="Lora"/>
                <a:cs typeface="Lora"/>
                <a:sym typeface="Lora"/>
              </a:rPr>
              <a:t>:</a:t>
            </a:r>
            <a:endParaRPr sz="1900" dirty="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Lora"/>
              <a:ea typeface="Lora"/>
              <a:cs typeface="Lora"/>
              <a:sym typeface="L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it-IT" sz="1600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BinaryCrossEntropy</a:t>
            </a:r>
            <a:endParaRPr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30200">
              <a:lnSpc>
                <a:spcPct val="150000"/>
              </a:lnSpc>
              <a:buSzPts val="1600"/>
              <a:buFont typeface="Lora"/>
              <a:buAutoNum type="arabicPeriod"/>
            </a:pPr>
            <a:r>
              <a:rPr lang="it-IT" sz="1600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CategoricalCrossentropy</a:t>
            </a:r>
            <a:r>
              <a:rPr lang="it-IT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(Sparse)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557796" y="2724400"/>
            <a:ext cx="8894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The first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iterates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over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two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classes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(0,1) so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it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works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well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with a </a:t>
            </a:r>
            <a:r>
              <a:rPr lang="it-IT" sz="1600" b="1" dirty="0" err="1">
                <a:latin typeface="Lora"/>
                <a:ea typeface="Lora"/>
                <a:cs typeface="Lora"/>
                <a:sym typeface="Lora"/>
              </a:rPr>
              <a:t>sigmoid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before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computation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.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smtClean="0">
                <a:latin typeface="Lora"/>
                <a:ea typeface="Lora"/>
                <a:cs typeface="Lora"/>
                <a:sym typeface="Lora"/>
              </a:rPr>
              <a:t>The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second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is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meant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for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two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or more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classes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, so take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advantage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of a </a:t>
            </a:r>
            <a:r>
              <a:rPr lang="it-IT" sz="1600" b="1" dirty="0" err="1">
                <a:latin typeface="Lora"/>
                <a:ea typeface="Lora"/>
                <a:cs typeface="Lora"/>
                <a:sym typeface="Lora"/>
              </a:rPr>
              <a:t>softmax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sz="1600" dirty="0" err="1">
                <a:latin typeface="Lora"/>
                <a:ea typeface="Lora"/>
                <a:cs typeface="Lora"/>
                <a:sym typeface="Lora"/>
              </a:rPr>
              <a:t>activation</a:t>
            </a:r>
            <a:r>
              <a:rPr lang="it-IT" sz="1600" dirty="0">
                <a:latin typeface="Lora"/>
                <a:ea typeface="Lora"/>
                <a:cs typeface="Lora"/>
                <a:sym typeface="Lora"/>
              </a:rPr>
              <a:t>.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00" y="3911500"/>
            <a:ext cx="5429259" cy="20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068598" y="301050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How the presentation is organized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120" name="Google Shape;120;p17"/>
          <p:cNvSpPr txBox="1"/>
          <p:nvPr/>
        </p:nvSpPr>
        <p:spPr>
          <a:xfrm>
            <a:off x="2700450" y="1878125"/>
            <a:ext cx="57009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Section 1 - The Chosen Dataset &amp; Background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Section 2 - The PreTrained CNN Network - ResNet101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Section 3 - Our custom CNN Network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00" y="1678925"/>
            <a:ext cx="761999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525" y="2726588"/>
            <a:ext cx="720275" cy="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513" y="3732525"/>
            <a:ext cx="720275" cy="7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(3)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25" y="980427"/>
            <a:ext cx="3938225" cy="39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/>
        </p:nvSpPr>
        <p:spPr>
          <a:xfrm>
            <a:off x="316200" y="5097050"/>
            <a:ext cx="39381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latin typeface="Lora"/>
                <a:ea typeface="Lora"/>
                <a:cs typeface="Lora"/>
                <a:sym typeface="Lora"/>
              </a:rPr>
              <a:t>B</a:t>
            </a:r>
            <a:r>
              <a:rPr lang="it-IT" b="1" dirty="0" err="1" smtClean="0">
                <a:latin typeface="Lora"/>
                <a:ea typeface="Lora"/>
                <a:cs typeface="Lora"/>
                <a:sym typeface="Lora"/>
              </a:rPr>
              <a:t>inary</a:t>
            </a:r>
            <a:r>
              <a:rPr lang="it-IT" b="1" dirty="0" smtClean="0">
                <a:latin typeface="Lora"/>
                <a:ea typeface="Lora"/>
                <a:cs typeface="Lora"/>
                <a:sym typeface="Lora"/>
              </a:rPr>
              <a:t> Cross </a:t>
            </a:r>
            <a:r>
              <a:rPr lang="it-IT" b="1" dirty="0" err="1" smtClean="0">
                <a:latin typeface="Lora"/>
                <a:ea typeface="Lora"/>
                <a:cs typeface="Lora"/>
                <a:sym typeface="Lora"/>
              </a:rPr>
              <a:t>Entropy</a:t>
            </a:r>
            <a:r>
              <a:rPr lang="it-IT" b="1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smtClean="0">
                <a:latin typeface="Lora"/>
                <a:ea typeface="Lora"/>
                <a:cs typeface="Lora"/>
                <a:sym typeface="Lora"/>
              </a:rPr>
              <a:t> (best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results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after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very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long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hyperparams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tuning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)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4404600" y="5062475"/>
            <a:ext cx="46275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smtClean="0">
                <a:latin typeface="Lora"/>
                <a:ea typeface="Lora"/>
                <a:cs typeface="Lora"/>
                <a:sym typeface="Lora"/>
              </a:rPr>
              <a:t>Sparse </a:t>
            </a:r>
            <a:r>
              <a:rPr lang="it-IT" b="1" dirty="0" err="1"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it-IT" b="1" dirty="0" err="1" smtClean="0">
                <a:latin typeface="Lora"/>
                <a:ea typeface="Lora"/>
                <a:cs typeface="Lora"/>
                <a:sym typeface="Lora"/>
              </a:rPr>
              <a:t>ategorical</a:t>
            </a:r>
            <a:r>
              <a:rPr lang="it-IT" b="1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b="1" dirty="0"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it-IT" b="1" dirty="0" smtClean="0">
                <a:latin typeface="Lora"/>
                <a:ea typeface="Lora"/>
                <a:cs typeface="Lora"/>
                <a:sym typeface="Lora"/>
              </a:rPr>
              <a:t>ross </a:t>
            </a:r>
            <a:r>
              <a:rPr lang="it-IT" b="1" dirty="0" err="1">
                <a:latin typeface="Lora"/>
                <a:ea typeface="Lora"/>
                <a:cs typeface="Lora"/>
                <a:sym typeface="Lora"/>
              </a:rPr>
              <a:t>E</a:t>
            </a:r>
            <a:r>
              <a:rPr lang="it-IT" b="1" dirty="0" err="1" smtClean="0">
                <a:latin typeface="Lora"/>
                <a:ea typeface="Lora"/>
                <a:cs typeface="Lora"/>
                <a:sym typeface="Lora"/>
              </a:rPr>
              <a:t>ntropy</a:t>
            </a:r>
            <a:r>
              <a:rPr lang="it-IT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one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of the first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obtained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results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only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2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epochs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to achive an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optimal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val_acc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)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588" y="946275"/>
            <a:ext cx="3972024" cy="39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(4)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381" name="Google Shape;381;p36"/>
          <p:cNvSpPr txBox="1"/>
          <p:nvPr/>
        </p:nvSpPr>
        <p:spPr>
          <a:xfrm>
            <a:off x="1396500" y="1145825"/>
            <a:ext cx="43314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augmentation</a:t>
            </a:r>
            <a:r>
              <a:rPr lang="it-IT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experiments: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382" name="Google Shape;382;p36"/>
          <p:cNvGraphicFramePr/>
          <p:nvPr/>
        </p:nvGraphicFramePr>
        <p:xfrm>
          <a:off x="646763" y="1801825"/>
          <a:ext cx="7381525" cy="3191825"/>
        </p:xfrm>
        <a:graphic>
          <a:graphicData uri="http://schemas.openxmlformats.org/drawingml/2006/table">
            <a:tbl>
              <a:tblPr>
                <a:noFill/>
                <a:tableStyleId>{CDD6E07D-6113-4ADD-B95F-6AB61C89140F}</a:tableStyleId>
              </a:tblPr>
              <a:tblGrid>
                <a:gridCol w="1330950"/>
                <a:gridCol w="1265150"/>
                <a:gridCol w="1254175"/>
                <a:gridCol w="1635450"/>
                <a:gridCol w="1895800"/>
              </a:tblGrid>
              <a:tr h="75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CONTRAST JITTER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MIRRORING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CONTRAST JITTER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>
                          <a:solidFill>
                            <a:schemeClr val="dk1"/>
                          </a:solidFill>
                        </a:rPr>
                        <a:t>CROP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SENSITIVITY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(TP/P)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0.71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0.78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1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SPECIFICITY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(TN/N)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1.0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1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   ACCURACY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100" b="1">
                          <a:solidFill>
                            <a:schemeClr val="dk1"/>
                          </a:solidFill>
                        </a:rPr>
                        <a:t>(TP+TN)/(TOT)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0.87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0.93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36"/>
          <p:cNvSpPr txBox="1"/>
          <p:nvPr/>
        </p:nvSpPr>
        <p:spPr>
          <a:xfrm>
            <a:off x="316200" y="5384795"/>
            <a:ext cx="878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Note: some other techniques have been tried, but not relevant in terms of network accuracy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4" name="Google Shape;384;p3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(5)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393" name="Google Shape;393;p37"/>
          <p:cNvSpPr txBox="1"/>
          <p:nvPr/>
        </p:nvSpPr>
        <p:spPr>
          <a:xfrm>
            <a:off x="5826600" y="1098675"/>
            <a:ext cx="2425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latin typeface="Lora"/>
                <a:ea typeface="Lora"/>
                <a:cs typeface="Lora"/>
                <a:sym typeface="Lora"/>
              </a:rPr>
              <a:t>Best Model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00" y="1098675"/>
            <a:ext cx="4653300" cy="464368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5305100" y="3006050"/>
            <a:ext cx="3867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Batch size: 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64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Epochs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: 80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Dropout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: 0.5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Batch norm. momentum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: 0.8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Loss: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sparse categorical cross entropy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Optimizer: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Adam with 0.9 LR decay rate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Starting LR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: 1e^-2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Activation function</a:t>
            </a:r>
            <a:r>
              <a:rPr lang="it-IT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relu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5305100" y="2309475"/>
            <a:ext cx="333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(Not so deep, but very efficient)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5305100" y="1547463"/>
            <a:ext cx="3337500" cy="7620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Conv2D: (16) (32) (64) (128)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Dense_1: (256)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Dense_2: (2)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3 - Our custom CNN Network (6)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407" name="Google Shape;407;p38"/>
          <p:cNvSpPr txBox="1"/>
          <p:nvPr/>
        </p:nvSpPr>
        <p:spPr>
          <a:xfrm>
            <a:off x="436525" y="1005963"/>
            <a:ext cx="86193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Lora"/>
                <a:ea typeface="Lora"/>
                <a:cs typeface="Lora"/>
                <a:sym typeface="Lora"/>
              </a:rPr>
              <a:t>To have a practical response of it, </a:t>
            </a:r>
            <a:r>
              <a:rPr lang="it-IT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brief </a:t>
            </a:r>
            <a:r>
              <a:rPr lang="it-IT" sz="1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inference</a:t>
            </a:r>
            <a:r>
              <a:rPr lang="it-IT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part is realized, with very good results 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6319500" y="2658975"/>
            <a:ext cx="2138700" cy="128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Lora"/>
                <a:ea typeface="Lora"/>
                <a:cs typeface="Lora"/>
                <a:sym typeface="Lora"/>
              </a:rPr>
              <a:t>sensitivity :  0.86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Lora"/>
                <a:ea typeface="Lora"/>
                <a:cs typeface="Lora"/>
                <a:sym typeface="Lora"/>
              </a:rPr>
              <a:t>specificity :  1.0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Lora"/>
                <a:ea typeface="Lora"/>
                <a:cs typeface="Lora"/>
                <a:sym typeface="Lora"/>
              </a:rPr>
              <a:t>accuracy : 0.93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latin typeface="Lora"/>
                <a:ea typeface="Lora"/>
                <a:cs typeface="Lora"/>
                <a:sym typeface="Lora"/>
              </a:rPr>
              <a:t>f1_score :  1.0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574" y="1896974"/>
            <a:ext cx="761999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 txBox="1"/>
          <p:nvPr/>
        </p:nvSpPr>
        <p:spPr>
          <a:xfrm>
            <a:off x="1800600" y="4972775"/>
            <a:ext cx="2771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>
                <a:latin typeface="Lora"/>
                <a:ea typeface="Lora"/>
                <a:cs typeface="Lora"/>
                <a:sym typeface="Lora"/>
              </a:rPr>
              <a:t>Confusion Matrix</a:t>
            </a:r>
            <a:endParaRPr sz="2000"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00" y="1727738"/>
            <a:ext cx="5352006" cy="348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5485125" y="4632275"/>
            <a:ext cx="3458459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Lora"/>
                <a:ea typeface="Lora"/>
                <a:cs typeface="Lora"/>
                <a:sym typeface="Lora"/>
              </a:rPr>
              <a:t>The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blind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testset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is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the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same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we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used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for the first part </a:t>
            </a:r>
            <a:r>
              <a:rPr lang="it-IT" dirty="0" smtClean="0">
                <a:latin typeface="Lora"/>
                <a:ea typeface="Lora"/>
                <a:cs typeface="Lora"/>
                <a:sym typeface="Lora"/>
              </a:rPr>
              <a:t>(with 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the transfer </a:t>
            </a:r>
            <a:r>
              <a:rPr lang="it-IT" dirty="0" err="1" smtClean="0">
                <a:latin typeface="Lora"/>
                <a:ea typeface="Lora"/>
                <a:cs typeface="Lora"/>
                <a:sym typeface="Lora"/>
              </a:rPr>
              <a:t>learning</a:t>
            </a:r>
            <a:r>
              <a:rPr lang="it-IT" dirty="0" smtClean="0">
                <a:latin typeface="Lora"/>
                <a:ea typeface="Lora"/>
                <a:cs typeface="Lora"/>
                <a:sym typeface="Lora"/>
              </a:rPr>
              <a:t>),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smtClean="0">
                <a:latin typeface="Lora"/>
                <a:ea typeface="Lora"/>
                <a:cs typeface="Lora"/>
                <a:sym typeface="Lora"/>
              </a:rPr>
              <a:t>to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make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also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further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comparison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Final considerations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422" name="Google Shape;422;p39"/>
          <p:cNvSpPr txBox="1"/>
          <p:nvPr/>
        </p:nvSpPr>
        <p:spPr>
          <a:xfrm>
            <a:off x="5076225" y="1490125"/>
            <a:ext cx="3804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6102400" y="1918675"/>
            <a:ext cx="30984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best model accuracy: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0.93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best model accuracy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0.95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1667800" y="4629601"/>
            <a:ext cx="80703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Lora"/>
                <a:ea typeface="Lora"/>
                <a:cs typeface="Lora"/>
                <a:sym typeface="Lora"/>
              </a:rPr>
              <a:t>Future Works:</a:t>
            </a:r>
            <a:endParaRPr sz="1600" b="1" dirty="0">
              <a:latin typeface="Lora"/>
              <a:ea typeface="Lora"/>
              <a:cs typeface="Lora"/>
              <a:sym typeface="Lor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arenR"/>
            </a:pP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extend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the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dataset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endParaRPr dirty="0">
              <a:latin typeface="Lora"/>
              <a:ea typeface="Lora"/>
              <a:cs typeface="Lora"/>
              <a:sym typeface="Lor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arenR"/>
            </a:pP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multiclass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classification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(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covid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, pneumonia, </a:t>
            </a:r>
            <a:r>
              <a:rPr lang="it-IT" dirty="0" err="1">
                <a:latin typeface="Lora"/>
                <a:ea typeface="Lora"/>
                <a:cs typeface="Lora"/>
                <a:sym typeface="Lora"/>
              </a:rPr>
              <a:t>pneumothorax</a:t>
            </a:r>
            <a:r>
              <a:rPr lang="it-IT" dirty="0">
                <a:latin typeface="Lora"/>
                <a:ea typeface="Lora"/>
                <a:cs typeface="Lora"/>
                <a:sym typeface="Lora"/>
              </a:rPr>
              <a:t> …) 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800" y="1255475"/>
            <a:ext cx="4434599" cy="30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24</a:t>
            </a:fld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264" y="4629612"/>
            <a:ext cx="1656963" cy="120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Appendix: additional exp. fail plots (1)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436" name="Google Shape;436;p40"/>
          <p:cNvSpPr txBox="1"/>
          <p:nvPr/>
        </p:nvSpPr>
        <p:spPr>
          <a:xfrm>
            <a:off x="5076225" y="1490125"/>
            <a:ext cx="3804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975"/>
            <a:ext cx="3954225" cy="3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 txBox="1"/>
          <p:nvPr/>
        </p:nvSpPr>
        <p:spPr>
          <a:xfrm>
            <a:off x="316200" y="5029825"/>
            <a:ext cx="45126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Conv2D: 16 32 64 128 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No batch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normalization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, no LR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decay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Very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long training time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Good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accuracy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but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unstable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bad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inference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9" name="Google Shape;4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800" y="1106610"/>
            <a:ext cx="3954225" cy="3834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/>
          <p:cNvSpPr txBox="1"/>
          <p:nvPr/>
        </p:nvSpPr>
        <p:spPr>
          <a:xfrm>
            <a:off x="5076225" y="5083488"/>
            <a:ext cx="42237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Conv2D: 16 32 64 128 256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First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introduction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of the batch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norm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Very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unstable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training,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bad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inference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447" name="Google Shape;447;p41"/>
          <p:cNvSpPr txBox="1">
            <a:spLocks noGrp="1"/>
          </p:cNvSpPr>
          <p:nvPr>
            <p:ph type="title"/>
          </p:nvPr>
        </p:nvSpPr>
        <p:spPr>
          <a:xfrm>
            <a:off x="316200" y="284175"/>
            <a:ext cx="8391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Appendix: additional exp. fail plots (2)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450" name="Google Shape;450;p41"/>
          <p:cNvSpPr txBox="1"/>
          <p:nvPr/>
        </p:nvSpPr>
        <p:spPr>
          <a:xfrm>
            <a:off x="5076225" y="1490125"/>
            <a:ext cx="3804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17725" y="4992400"/>
            <a:ext cx="44223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Deep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network (32 32 64 64 … 512)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No data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augmentation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Batch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size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big, small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b.n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momentum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LR: 0.1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without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decay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very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unstable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net)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5" y="1098675"/>
            <a:ext cx="3909900" cy="38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600" y="1098075"/>
            <a:ext cx="3804001" cy="37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 txBox="1"/>
          <p:nvPr/>
        </p:nvSpPr>
        <p:spPr>
          <a:xfrm>
            <a:off x="5023275" y="4977037"/>
            <a:ext cx="39099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Standard network (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shown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before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Batch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norm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 smtClean="0">
                <a:latin typeface="Verdana"/>
                <a:ea typeface="Verdana"/>
                <a:cs typeface="Verdana"/>
                <a:sym typeface="Verdana"/>
              </a:rPr>
              <a:t>before</a:t>
            </a:r>
            <a:r>
              <a:rPr lang="it-IT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 smtClean="0">
                <a:latin typeface="Verdana"/>
                <a:ea typeface="Verdana"/>
                <a:cs typeface="Verdana"/>
                <a:sym typeface="Verdana"/>
              </a:rPr>
              <a:t>max</a:t>
            </a:r>
            <a:r>
              <a:rPr lang="it-IT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pooling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No LR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decay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instability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Inference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not</a:t>
            </a:r>
            <a:r>
              <a:rPr lang="it-IT" dirty="0">
                <a:latin typeface="Verdana"/>
                <a:ea typeface="Verdana"/>
                <a:cs typeface="Verdana"/>
                <a:sym typeface="Verdana"/>
              </a:rPr>
              <a:t> so </a:t>
            </a:r>
            <a:r>
              <a:rPr lang="it-IT" dirty="0" err="1">
                <a:latin typeface="Verdana"/>
                <a:ea typeface="Verdana"/>
                <a:cs typeface="Verdana"/>
                <a:sym typeface="Verdana"/>
              </a:rPr>
              <a:t>bad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Google Shape;455;p4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/>
          </a:p>
        </p:txBody>
      </p:sp>
      <p:sp>
        <p:nvSpPr>
          <p:cNvPr id="461" name="Google Shape;461;p42"/>
          <p:cNvSpPr txBox="1">
            <a:spLocks noGrp="1"/>
          </p:cNvSpPr>
          <p:nvPr>
            <p:ph type="title"/>
          </p:nvPr>
        </p:nvSpPr>
        <p:spPr>
          <a:xfrm>
            <a:off x="777250" y="745800"/>
            <a:ext cx="7320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6000">
                <a:solidFill>
                  <a:srgbClr val="A61C00"/>
                </a:solidFill>
                <a:latin typeface="Amatic SC"/>
                <a:ea typeface="Amatic SC"/>
                <a:cs typeface="Amatic SC"/>
                <a:sym typeface="Amatic SC"/>
              </a:rPr>
              <a:t>THANKS FOR</a:t>
            </a:r>
            <a:endParaRPr sz="6000">
              <a:solidFill>
                <a:srgbClr val="A61C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6000">
                <a:solidFill>
                  <a:srgbClr val="A61C00"/>
                </a:solidFill>
                <a:latin typeface="Amatic SC"/>
                <a:ea typeface="Amatic SC"/>
                <a:cs typeface="Amatic SC"/>
                <a:sym typeface="Amatic SC"/>
              </a:rPr>
              <a:t> YOUR </a:t>
            </a:r>
            <a:endParaRPr sz="6000">
              <a:solidFill>
                <a:srgbClr val="A61C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6000">
                <a:solidFill>
                  <a:srgbClr val="A61C00"/>
                </a:solidFill>
                <a:latin typeface="Amatic SC"/>
                <a:ea typeface="Amatic SC"/>
                <a:cs typeface="Amatic SC"/>
                <a:sym typeface="Amatic SC"/>
              </a:rPr>
              <a:t>ATTENTION</a:t>
            </a:r>
            <a:endParaRPr sz="6000">
              <a:solidFill>
                <a:srgbClr val="A61C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401" y="3534000"/>
            <a:ext cx="2575200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/>
          <p:cNvSpPr txBox="1"/>
          <p:nvPr/>
        </p:nvSpPr>
        <p:spPr>
          <a:xfrm>
            <a:off x="2957572" y="623466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smtClean="0">
                <a:solidFill>
                  <a:schemeClr val="bg1"/>
                </a:solidFill>
              </a:rPr>
              <a:t>Lorenzi – Mantovani </a:t>
            </a:r>
            <a:r>
              <a:rPr lang="it-IT" sz="1800" dirty="0">
                <a:solidFill>
                  <a:schemeClr val="bg1"/>
                </a:solidFill>
              </a:rPr>
              <a:t>– </a:t>
            </a:r>
            <a:r>
              <a:rPr lang="it-IT" sz="1800" dirty="0" err="1" smtClean="0">
                <a:solidFill>
                  <a:schemeClr val="bg1"/>
                </a:solidFill>
              </a:rPr>
              <a:t>Ciciolla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1068598" y="301050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How the presentation is organized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133" name="Google Shape;133;p18"/>
          <p:cNvSpPr txBox="1"/>
          <p:nvPr/>
        </p:nvSpPr>
        <p:spPr>
          <a:xfrm>
            <a:off x="2700450" y="1878125"/>
            <a:ext cx="57009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Section 1 - The Chosen Dataset &amp; Background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 2 - The PreTrained CNN Network - ResNet101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Section 3 - Our custom CNN Network</a:t>
            </a:r>
            <a:endParaRPr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00" y="1678925"/>
            <a:ext cx="761999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567525" y="2726588"/>
            <a:ext cx="720275" cy="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567513" y="3732525"/>
            <a:ext cx="720275" cy="7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Community Effort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146" name="Google Shape;146;p19"/>
          <p:cNvSpPr txBox="1"/>
          <p:nvPr/>
        </p:nvSpPr>
        <p:spPr>
          <a:xfrm>
            <a:off x="3418100" y="3900425"/>
            <a:ext cx="9600" cy="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000575" y="1572375"/>
            <a:ext cx="26715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researchers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worldwide have been working to advance our understanding of these epidemics and how to respond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16310"/>
          <a:stretch/>
        </p:blipFill>
        <p:spPr>
          <a:xfrm>
            <a:off x="6000575" y="3167525"/>
            <a:ext cx="2816550" cy="1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00" y="1648576"/>
            <a:ext cx="5101149" cy="28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370375" y="4534625"/>
            <a:ext cx="5101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i="1">
                <a:latin typeface="Lora"/>
                <a:ea typeface="Lora"/>
                <a:cs typeface="Lora"/>
                <a:sym typeface="Lora"/>
              </a:rPr>
              <a:t>elsevier.com/connect/infographic-global-research-trends-in-infectious-disease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task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4328388" y="6414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150" y="1130075"/>
            <a:ext cx="762001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3113300" y="3214625"/>
            <a:ext cx="9600" cy="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139825" y="912900"/>
            <a:ext cx="5463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A fast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classification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of the radiological imaging such as chest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X-ray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and chest CT-scan can be helpful to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isolate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the infected persons timely and control this epidemic situation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1246400" y="3149375"/>
            <a:ext cx="26538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binary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classification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456400" y="3149375"/>
            <a:ext cx="22698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multiclass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classification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025" y="1860603"/>
            <a:ext cx="1119903" cy="10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2100" y="1828989"/>
            <a:ext cx="1671892" cy="10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4976" y="3623326"/>
            <a:ext cx="2519950" cy="23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7">
            <a:alphaModFix/>
          </a:blip>
          <a:srcRect l="-4320" r="4320" b="6655"/>
          <a:stretch/>
        </p:blipFill>
        <p:spPr>
          <a:xfrm>
            <a:off x="930525" y="3505475"/>
            <a:ext cx="3076575" cy="1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task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4328388" y="6414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150" y="1130075"/>
            <a:ext cx="762001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3113300" y="3214625"/>
            <a:ext cx="9600" cy="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1139825" y="912900"/>
            <a:ext cx="5463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A fast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classification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of the radiological imaging such as chest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X-ray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and chest CT-scan can be helpful to </a:t>
            </a:r>
            <a:r>
              <a:rPr lang="it-IT" b="1">
                <a:latin typeface="Lora"/>
                <a:ea typeface="Lora"/>
                <a:cs typeface="Lora"/>
                <a:sym typeface="Lora"/>
              </a:rPr>
              <a:t>isolate 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the infected persons timely and control this epidemic situation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246400" y="3149375"/>
            <a:ext cx="26538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binary</a:t>
            </a:r>
            <a:r>
              <a:rPr lang="it-IT">
                <a:latin typeface="Lora"/>
                <a:ea typeface="Lora"/>
                <a:cs typeface="Lora"/>
                <a:sym typeface="Lora"/>
              </a:rPr>
              <a:t> classification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5456400" y="3149375"/>
            <a:ext cx="22698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B7B7B7"/>
                </a:solidFill>
                <a:latin typeface="Lora"/>
                <a:ea typeface="Lora"/>
                <a:cs typeface="Lora"/>
                <a:sym typeface="Lora"/>
              </a:rPr>
              <a:t>multiclass</a:t>
            </a:r>
            <a:r>
              <a:rPr lang="it-IT">
                <a:solidFill>
                  <a:srgbClr val="B7B7B7"/>
                </a:solidFill>
                <a:latin typeface="Lora"/>
                <a:ea typeface="Lora"/>
                <a:cs typeface="Lora"/>
                <a:sym typeface="Lora"/>
              </a:rPr>
              <a:t> classification</a:t>
            </a:r>
            <a:endParaRPr>
              <a:solidFill>
                <a:srgbClr val="B7B7B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646625" y="3202175"/>
            <a:ext cx="493200" cy="37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025" y="1860603"/>
            <a:ext cx="1119903" cy="1012725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3822100" y="1828989"/>
            <a:ext cx="1671892" cy="10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>
            <a:off x="5394976" y="3623326"/>
            <a:ext cx="2519950" cy="23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7">
            <a:alphaModFix/>
          </a:blip>
          <a:srcRect l="-4320" r="4320" b="6655"/>
          <a:stretch/>
        </p:blipFill>
        <p:spPr>
          <a:xfrm>
            <a:off x="930525" y="3505475"/>
            <a:ext cx="3076575" cy="1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task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479898" y="6414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150" y="1130075"/>
            <a:ext cx="762001" cy="76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2"/>
          <p:cNvGrpSpPr/>
          <p:nvPr/>
        </p:nvGrpSpPr>
        <p:grpSpPr>
          <a:xfrm>
            <a:off x="2519498" y="980750"/>
            <a:ext cx="4105000" cy="4848550"/>
            <a:chOff x="2829202" y="980750"/>
            <a:chExt cx="4105000" cy="4848550"/>
          </a:xfrm>
        </p:grpSpPr>
        <p:pic>
          <p:nvPicPr>
            <p:cNvPr id="199" name="Google Shape;199;p22"/>
            <p:cNvPicPr preferRelativeResize="0"/>
            <p:nvPr/>
          </p:nvPicPr>
          <p:blipFill rotWithShape="1">
            <a:blip r:embed="rId4">
              <a:alphaModFix/>
            </a:blip>
            <a:srcRect t="4258" r="3353" b="4367"/>
            <a:stretch/>
          </p:blipFill>
          <p:spPr>
            <a:xfrm>
              <a:off x="2829202" y="980750"/>
              <a:ext cx="4105000" cy="484855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0" name="Google Shape;200;p22"/>
            <p:cNvSpPr/>
            <p:nvPr/>
          </p:nvSpPr>
          <p:spPr>
            <a:xfrm>
              <a:off x="6214575" y="5046275"/>
              <a:ext cx="408000" cy="161100"/>
            </a:xfrm>
            <a:prstGeom prst="rect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138375" y="3369875"/>
              <a:ext cx="408000" cy="161100"/>
            </a:xfrm>
            <a:prstGeom prst="rect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138375" y="1853800"/>
              <a:ext cx="408000" cy="161100"/>
            </a:xfrm>
            <a:prstGeom prst="rect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Chosen Dataset (1)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sp>
        <p:nvSpPr>
          <p:cNvPr id="212" name="Google Shape;212;p23"/>
          <p:cNvSpPr txBox="1"/>
          <p:nvPr/>
        </p:nvSpPr>
        <p:spPr>
          <a:xfrm>
            <a:off x="4235791" y="1440050"/>
            <a:ext cx="4827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We collected scan images found attached to this research paper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4197541" y="2322350"/>
            <a:ext cx="4904100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Different resolutions from (255, 249) up to (4280, 3520)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it-IT" b="1">
                <a:latin typeface="Lora"/>
                <a:ea typeface="Lora"/>
                <a:cs typeface="Lora"/>
                <a:sym typeface="Lora"/>
              </a:rPr>
              <a:t>COVID-Xray-5k dataset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lphaLcPeriod"/>
            </a:pPr>
            <a:r>
              <a:rPr lang="it-IT">
                <a:latin typeface="Lora"/>
                <a:ea typeface="Lora"/>
                <a:cs typeface="Lora"/>
                <a:sym typeface="Lora"/>
              </a:rPr>
              <a:t>with 184 samples containing clinical findings of COVID-19 from 216 patients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00" y="1327974"/>
            <a:ext cx="3782975" cy="45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428" y="4083475"/>
            <a:ext cx="41243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/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it-IT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1068598" y="158775"/>
            <a:ext cx="7006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600">
                <a:latin typeface="Candara"/>
                <a:ea typeface="Candara"/>
                <a:cs typeface="Candara"/>
                <a:sym typeface="Candara"/>
              </a:rPr>
              <a:t>Section 1 - The Chosen Dataset (2)</a:t>
            </a:r>
            <a:endParaRPr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404588" y="87008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808896" y="6146800"/>
            <a:ext cx="839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it-IT">
                <a:solidFill>
                  <a:srgbClr val="FFFFFF"/>
                </a:solidFill>
              </a:rPr>
              <a:t>Vision and Perception - Presentation </a:t>
            </a:r>
            <a:endParaRPr sz="12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428" y="4083475"/>
            <a:ext cx="41243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25" y="1378877"/>
            <a:ext cx="1554974" cy="1430376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411" y="926413"/>
            <a:ext cx="1421915" cy="1490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25" y="4443350"/>
            <a:ext cx="1634086" cy="1490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400" y="4083463"/>
            <a:ext cx="1970512" cy="1430375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0725" y="2257554"/>
            <a:ext cx="3158074" cy="1534625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5525" y="4654271"/>
            <a:ext cx="1634075" cy="134077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24"/>
          <p:cNvSpPr txBox="1"/>
          <p:nvPr/>
        </p:nvSpPr>
        <p:spPr>
          <a:xfrm>
            <a:off x="4197541" y="2322350"/>
            <a:ext cx="4904100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Different resolutions from (255, 249) up to (4280, 3520)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●"/>
            </a:pPr>
            <a:r>
              <a:rPr lang="it-IT" b="1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COVID-Xray-5k dataset</a:t>
            </a:r>
            <a:endParaRPr b="1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AutoNum type="alphaLcPeriod"/>
            </a:pPr>
            <a:r>
              <a:rPr lang="it-IT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with 84 CT images containing clinical findings of COVID-19 from 216 patients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" name="Google Shape;233;p2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1405</Words>
  <Application>Microsoft Macintosh PowerPoint</Application>
  <PresentationFormat>Presentazione su schermo (4:3)</PresentationFormat>
  <Paragraphs>382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Amatic SC</vt:lpstr>
      <vt:lpstr>Arial</vt:lpstr>
      <vt:lpstr>Calibri</vt:lpstr>
      <vt:lpstr>Candara</vt:lpstr>
      <vt:lpstr>Impact</vt:lpstr>
      <vt:lpstr>Lora</vt:lpstr>
      <vt:lpstr>Lora Regular</vt:lpstr>
      <vt:lpstr>Times New Roman</vt:lpstr>
      <vt:lpstr>Verdana</vt:lpstr>
      <vt:lpstr>Tema di Office</vt:lpstr>
      <vt:lpstr>1_Tema di Office</vt:lpstr>
      <vt:lpstr>Presentazione di PowerPoint</vt:lpstr>
      <vt:lpstr>How the presentation is organized</vt:lpstr>
      <vt:lpstr>How the presentation is organized</vt:lpstr>
      <vt:lpstr>Section 1 - The Community Effort</vt:lpstr>
      <vt:lpstr>Section 1 - The task</vt:lpstr>
      <vt:lpstr>Section 1 - The task</vt:lpstr>
      <vt:lpstr>Section 1 - The task</vt:lpstr>
      <vt:lpstr>Section 1 - The Chosen Dataset (1)</vt:lpstr>
      <vt:lpstr>Section 1 - The Chosen Dataset (2)</vt:lpstr>
      <vt:lpstr>Section 1 - The Chosen Dataset (2) </vt:lpstr>
      <vt:lpstr>Section 1 - The Chosen Dataset ()</vt:lpstr>
      <vt:lpstr>How the presentation is organized</vt:lpstr>
      <vt:lpstr>Section 2 - The PreTrained CNN Network - ResNet101 (1)</vt:lpstr>
      <vt:lpstr>Section 2 - The PreTrained CNN Network - ResNet101 (1)</vt:lpstr>
      <vt:lpstr>Section 2 - The PreTrained CNN Network - ResNet101 (2)</vt:lpstr>
      <vt:lpstr>Section 2 - The PreTrained CNN Network - ResNet101 (3)</vt:lpstr>
      <vt:lpstr>How the presentation is organized</vt:lpstr>
      <vt:lpstr>Section 3 - Our custom CNN Network (1) </vt:lpstr>
      <vt:lpstr>Section 3 - Our custom CNN Network (2)</vt:lpstr>
      <vt:lpstr>Section 3 - Our custom CNN Network (3)</vt:lpstr>
      <vt:lpstr>Section 3 - Our custom CNN Network (4)</vt:lpstr>
      <vt:lpstr>Section 3 - Our custom CNN Network (5)</vt:lpstr>
      <vt:lpstr>Section 3 - Our custom CNN Network (6)</vt:lpstr>
      <vt:lpstr>Final considerations</vt:lpstr>
      <vt:lpstr>Appendix: additional exp. fail plots (1)</vt:lpstr>
      <vt:lpstr>Appendix: additional exp. fail plots (2)</vt:lpstr>
      <vt:lpstr>THANKS FOR  YOUR  ATTENTION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Flavio Lorenzi</cp:lastModifiedBy>
  <cp:revision>3</cp:revision>
  <dcterms:modified xsi:type="dcterms:W3CDTF">2020-09-21T08:33:48Z</dcterms:modified>
</cp:coreProperties>
</file>